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31"/>
  </p:notesMasterIdLst>
  <p:sldIdLst>
    <p:sldId id="256" r:id="rId3"/>
    <p:sldId id="257" r:id="rId4"/>
    <p:sldId id="404" r:id="rId5"/>
    <p:sldId id="405" r:id="rId6"/>
    <p:sldId id="489" r:id="rId7"/>
    <p:sldId id="408" r:id="rId8"/>
    <p:sldId id="263" r:id="rId9"/>
    <p:sldId id="371" r:id="rId10"/>
    <p:sldId id="372" r:id="rId11"/>
    <p:sldId id="264" r:id="rId12"/>
    <p:sldId id="409" r:id="rId13"/>
    <p:sldId id="414" r:id="rId14"/>
    <p:sldId id="410" r:id="rId15"/>
    <p:sldId id="413" r:id="rId16"/>
    <p:sldId id="411" r:id="rId17"/>
    <p:sldId id="415" r:id="rId18"/>
    <p:sldId id="412" r:id="rId19"/>
    <p:sldId id="416" r:id="rId20"/>
    <p:sldId id="417" r:id="rId21"/>
    <p:sldId id="418" r:id="rId22"/>
    <p:sldId id="419" r:id="rId23"/>
    <p:sldId id="420" r:id="rId24"/>
    <p:sldId id="332" r:id="rId25"/>
    <p:sldId id="333" r:id="rId26"/>
    <p:sldId id="334" r:id="rId27"/>
    <p:sldId id="336" r:id="rId28"/>
    <p:sldId id="338" r:id="rId29"/>
    <p:sldId id="339" r:id="rId30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Helvetica Neue" panose="02000503000000020004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30"/>
    <p:restoredTop sz="94719"/>
  </p:normalViewPr>
  <p:slideViewPr>
    <p:cSldViewPr snapToGrid="0">
      <p:cViewPr varScale="1">
        <p:scale>
          <a:sx n="196" d="100"/>
          <a:sy n="196" d="100"/>
        </p:scale>
        <p:origin x="768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98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pdf/1101.1438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s.gmu.edu/~jessica/SAX_DAMI_preprint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pdf/1101.1438.pdf" TargetMode="External"/><Relationship Id="rId5" Type="http://schemas.openxmlformats.org/officeDocument/2006/relationships/hyperlink" Target="http://ctruong.perso.math.cnrs.fr/ruptures-docs/build/html/detection/bottomup.html" TargetMode="External"/><Relationship Id="rId4" Type="http://schemas.openxmlformats.org/officeDocument/2006/relationships/hyperlink" Target="https://jmotif.github.io/sax-vsm_site/morea/algorithm/SAX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 err="1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89455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Time series segmentation</a:t>
            </a:r>
            <a:endParaRPr sz="5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>
                <a:latin typeface="Roboto"/>
                <a:ea typeface="Roboto"/>
                <a:cs typeface="Roboto"/>
                <a:sym typeface="Roboto"/>
              </a:rPr>
              <a:t>Мотивация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6846A-8EB0-D743-AD24-B7D0A3B31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" t="10995" r="-308" b="1958"/>
          <a:stretch/>
        </p:blipFill>
        <p:spPr>
          <a:xfrm>
            <a:off x="914400" y="1168774"/>
            <a:ext cx="7315200" cy="37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A079B-3A5B-2F4D-8145-14F94F49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97" y="949193"/>
            <a:ext cx="6439305" cy="38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4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96B21-D92B-FD42-9D84-97BE9A250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2" b="1995"/>
          <a:stretch/>
        </p:blipFill>
        <p:spPr>
          <a:xfrm>
            <a:off x="914400" y="946825"/>
            <a:ext cx="7315200" cy="39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2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shift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3ED5BE-F3AF-F248-A1CA-275A8910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48" y="821135"/>
            <a:ext cx="6652735" cy="399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Seasonal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AD63E-D34B-D043-81E4-C1EF9AFCD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2"/>
          <a:stretch/>
        </p:blipFill>
        <p:spPr>
          <a:xfrm>
            <a:off x="914400" y="878674"/>
            <a:ext cx="7315200" cy="40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0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Seasonal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3C6D-725A-ED49-A57D-42454AF3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60" y="968648"/>
            <a:ext cx="6406880" cy="38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66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105A3-3220-C145-BCED-0B7E227D8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5" t="11436" r="8085" b="3968"/>
          <a:stretch/>
        </p:blipFill>
        <p:spPr>
          <a:xfrm>
            <a:off x="122850" y="960200"/>
            <a:ext cx="8898298" cy="37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3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740FD-C839-614C-94E1-66A703C4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1CB68-A307-744E-9798-B3B77770C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6"/>
          <a:stretch/>
        </p:blipFill>
        <p:spPr>
          <a:xfrm>
            <a:off x="0" y="1076528"/>
            <a:ext cx="9144000" cy="37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/>
              <a:t>Алгоритмы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37187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 dirty="0"/>
              <a:t>Проверить, идет ли запись</a:t>
            </a:r>
            <a:endParaRPr sz="2100" dirty="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/>
              <a:t>Меня хорошо видно</a:t>
            </a:r>
            <a:endParaRPr sz="4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 dirty="0"/>
              <a:t>&amp;&amp; слышно?</a:t>
            </a:r>
            <a:endParaRPr sz="4000" dirty="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987FB4-7952-8643-96EF-09499BD0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330724"/>
            <a:ext cx="8612588" cy="1095900"/>
          </a:xfrm>
        </p:spPr>
        <p:txBody>
          <a:bodyPr/>
          <a:lstStyle/>
          <a:p>
            <a:r>
              <a:rPr lang="en-US"/>
              <a:t>Symbolic Aggregate Approximation &amp; Piecewise Aggregate Approximation </a:t>
            </a:r>
            <a:br>
              <a:rPr lang="en-US"/>
            </a:br>
            <a:r>
              <a:rPr lang="en-US"/>
              <a:t>(SAX-PAA)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34963-3947-0D41-B4D3-2EA8C7697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5" t="9843" r="8330" b="5235"/>
          <a:stretch/>
        </p:blipFill>
        <p:spPr>
          <a:xfrm>
            <a:off x="408563" y="1887166"/>
            <a:ext cx="3274978" cy="2294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DB6A8-14C2-ED4A-A4D8-0E628967081F}"/>
              </a:ext>
            </a:extLst>
          </p:cNvPr>
          <p:cNvSpPr txBox="1"/>
          <p:nvPr/>
        </p:nvSpPr>
        <p:spPr>
          <a:xfrm>
            <a:off x="3735421" y="1990928"/>
            <a:ext cx="528572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"кусочно-агрегатное" приближение (</a:t>
            </a:r>
            <a:r>
              <a:rPr lang="en-US"/>
              <a:t>PAA) </a:t>
            </a:r>
            <a:r>
              <a:rPr lang="ru-RU"/>
              <a:t>применяется к исходным данным для эффективного уменьшения размерности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значения </a:t>
            </a:r>
            <a:r>
              <a:rPr lang="en-US"/>
              <a:t>PAA </a:t>
            </a:r>
            <a:r>
              <a:rPr lang="ru-RU"/>
              <a:t>дополнительно </a:t>
            </a:r>
            <a:r>
              <a:rPr lang="ru-RU" err="1"/>
              <a:t>дискретизируются</a:t>
            </a:r>
            <a:r>
              <a:rPr lang="ru-RU"/>
              <a:t> на фиксированное количество возможных значений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полученные буквенные представления временных рядов можно использовать для обработки </a:t>
            </a:r>
            <a:r>
              <a:rPr lang="en-US"/>
              <a:t>NLP </a:t>
            </a:r>
            <a:r>
              <a:rPr lang="ru-RU"/>
              <a:t>методами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89322-F19A-5D40-BEF8-70324D1E7270}"/>
              </a:ext>
            </a:extLst>
          </p:cNvPr>
          <p:cNvSpPr txBox="1"/>
          <p:nvPr/>
        </p:nvSpPr>
        <p:spPr>
          <a:xfrm>
            <a:off x="509081" y="4181736"/>
            <a:ext cx="8411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Например, для разных временных рядов можно сгенерировать </a:t>
            </a:r>
            <a:r>
              <a:rPr lang="en-US"/>
              <a:t>SAX </a:t>
            </a:r>
            <a:r>
              <a:rPr lang="ru-RU"/>
              <a:t>представления и рассчитать расстояния Левенштейна и найти наиболее похожие по паттернам временные ряды. Или применив </a:t>
            </a:r>
            <a:r>
              <a:rPr lang="en-US" err="1"/>
              <a:t>tf-idf</a:t>
            </a:r>
            <a:r>
              <a:rPr lang="en-US"/>
              <a:t>, </a:t>
            </a:r>
            <a:r>
              <a:rPr lang="ru-RU"/>
              <a:t>сгенерировать векторные представления и получить новое признаковое пространство, которое учитывает особенности паттернов во временных рядах.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9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987FB4-7952-8643-96EF-09499BD0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330724"/>
            <a:ext cx="8612588" cy="1095900"/>
          </a:xfrm>
        </p:spPr>
        <p:txBody>
          <a:bodyPr/>
          <a:lstStyle/>
          <a:p>
            <a:r>
              <a:rPr lang="en-US"/>
              <a:t>Bottom-Up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89322-F19A-5D40-BEF8-70324D1E7270}"/>
              </a:ext>
            </a:extLst>
          </p:cNvPr>
          <p:cNvSpPr txBox="1"/>
          <p:nvPr/>
        </p:nvSpPr>
        <p:spPr>
          <a:xfrm>
            <a:off x="509081" y="3988645"/>
            <a:ext cx="841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Поскольку данные изначально могут быть сильно зашумлены, перед использованием алгоритма имеет смысл произвести предобработку, например, сделать </a:t>
            </a:r>
            <a:r>
              <a:rPr lang="en-US" dirty="0"/>
              <a:t>SAX-PAA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5EBB3-62BF-F148-860B-D8F7DBB73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3" y="1225741"/>
            <a:ext cx="5265906" cy="2671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617A78-51D5-E947-8A30-7AD5589DFB5A}"/>
              </a:ext>
            </a:extLst>
          </p:cNvPr>
          <p:cNvSpPr txBox="1"/>
          <p:nvPr/>
        </p:nvSpPr>
        <p:spPr>
          <a:xfrm>
            <a:off x="5784715" y="1426624"/>
            <a:ext cx="32364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Разбиваем наш временной ряд на множество окон равной длины</a:t>
            </a:r>
            <a:endParaRPr lang="en-US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Объединяем окна, которые похожи с точки зрения некоторых метрик расстояния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/>
              <a:t>Делаем до некоторого порога по метрики расстояния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5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987FB4-7952-8643-96EF-09499BD0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330724"/>
            <a:ext cx="8612588" cy="1095900"/>
          </a:xfrm>
        </p:spPr>
        <p:txBody>
          <a:bodyPr/>
          <a:lstStyle/>
          <a:p>
            <a:r>
              <a:rPr lang="en-US"/>
              <a:t>Pruned Exact Linear Time (PELT) Test in Multiple Changepoint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17A78-51D5-E947-8A30-7AD5589DFB5A}"/>
                  </a:ext>
                </a:extLst>
              </p:cNvPr>
              <p:cNvSpPr txBox="1"/>
              <p:nvPr/>
            </p:nvSpPr>
            <p:spPr>
              <a:xfrm>
                <a:off x="4357991" y="1725621"/>
                <a:ext cx="4663159" cy="3178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/>
                  <a:t>Разбиваем наш временной ряд на сегменты;</a:t>
                </a:r>
                <a:endParaRPr lang="en-US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/>
                  <a:t>Устанавливаем функцию "стоимости" для сегмента;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/>
                  <a:t>Перебираем все возможные точки</a:t>
                </a:r>
                <a:r>
                  <a:rPr lang="en-US"/>
                  <a:t> </a:t>
                </a:r>
                <a:r>
                  <a:rPr lang="ru-RU"/>
                  <a:t>разбиения сегмента и проверяем, даёт ли разделение на новые сегменты уменьшение значения функции стоимости: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17A78-51D5-E947-8A30-7AD5589DF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91" y="1725621"/>
                <a:ext cx="4663159" cy="3178562"/>
              </a:xfrm>
              <a:prstGeom prst="rect">
                <a:avLst/>
              </a:prstGeom>
              <a:blipFill>
                <a:blip r:embed="rId2"/>
                <a:stretch>
                  <a:fillRect l="-272" t="-398" b="-30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03A6F4-F9BB-6D46-9CB3-05CE1C5B3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4" r="8010" b="6923"/>
          <a:stretch/>
        </p:blipFill>
        <p:spPr>
          <a:xfrm>
            <a:off x="223736" y="1426624"/>
            <a:ext cx="4134255" cy="3048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DBC2E-1AAE-5C49-BE62-E14ECD26E548}"/>
              </a:ext>
            </a:extLst>
          </p:cNvPr>
          <p:cNvSpPr txBox="1"/>
          <p:nvPr/>
        </p:nvSpPr>
        <p:spPr>
          <a:xfrm>
            <a:off x="230221" y="453591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https://arxiv.org/pdf/1101.1438.pdf</a:t>
            </a:r>
            <a:r>
              <a:rPr lang="en-US" sz="10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48983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/>
              <a:t>Вопросы?</a:t>
            </a:r>
            <a:endParaRPr/>
          </a:p>
        </p:txBody>
      </p:sp>
      <p:pic>
        <p:nvPicPr>
          <p:cNvPr id="704" name="Google Shape;70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6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6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8195395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5400"/>
              <a:t>Практика</a:t>
            </a:r>
            <a:endParaRPr sz="5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Список литературы</a:t>
            </a:r>
            <a:endParaRPr/>
          </a:p>
        </p:txBody>
      </p:sp>
      <p:sp>
        <p:nvSpPr>
          <p:cNvPr id="718" name="Google Shape;718;p108"/>
          <p:cNvSpPr txBox="1"/>
          <p:nvPr/>
        </p:nvSpPr>
        <p:spPr>
          <a:xfrm>
            <a:off x="500550" y="1232942"/>
            <a:ext cx="839199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156464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SAX-PAA </a:t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https://cs.gmu.edu/~jessica/SAX_DAMI_preprint.pdf</a:t>
            </a:r>
            <a:br>
              <a:rPr lang="en-US" sz="1600" u="sng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u="sng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https://jmotif.github.io/sax-vsm_site/morea/algorithm/SAX.html</a:t>
            </a:r>
            <a:r>
              <a:rPr lang="en-US" sz="1600" u="sng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156464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Bottom-Up segmentation</a:t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http://ctruong.perso.math.cnrs.fr/ruptures-docs/build/html/detection/bottomup.html</a:t>
            </a:r>
            <a:r>
              <a:rPr lang="en-US" sz="16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Pruned Exact Linear Time (PELT) Test in Multiple Changepoint Detection </a:t>
            </a:r>
            <a:br>
              <a:rPr lang="ru-RU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https://arxiv.org/pdf/1101.1438.pdf</a:t>
            </a:r>
            <a:r>
              <a:rPr lang="en-US" sz="1600" b="0" i="0" u="sng" strike="noStrike" cap="none" dirty="0">
                <a:solidFill>
                  <a:srgbClr val="18B5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0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/>
              <a:t>Приходите на следующие вебинары</a:t>
            </a:r>
            <a:endParaRPr/>
          </a:p>
        </p:txBody>
      </p:sp>
      <p:sp>
        <p:nvSpPr>
          <p:cNvPr id="749" name="Google Shape;749;p113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750" name="Google Shape;750;p113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4086B244-0D79-564B-9701-EFD1FDA130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Игорь Стурейко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2A9C4-D4D4-8C44-88E9-4EE093D6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08;p48">
            <a:extLst>
              <a:ext uri="{FF2B5EF4-FFF2-40B4-BE49-F238E27FC236}">
                <a16:creationId xmlns:a16="http://schemas.microsoft.com/office/drawing/2014/main" id="{9C472D46-57DE-3346-8C23-7FDA53A246FD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1</a:t>
            </a:r>
            <a:r>
              <a:rPr lang="ru-RU" dirty="0"/>
              <a:t>1</a:t>
            </a:r>
            <a:r>
              <a:rPr lang="en-US" dirty="0"/>
              <a:t>.07 – </a:t>
            </a:r>
            <a:r>
              <a:rPr lang="ru-RU" dirty="0"/>
              <a:t>Прогнозирование временных рядов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0D632E1E-E73C-D240-81D3-6F1506587F80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en-US" sz="2400" dirty="0"/>
              <a:t>Time series segmentation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1C2BFC94-4024-6448-89B7-24FC3FB7C8E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4" y="2049300"/>
            <a:ext cx="291747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</a:t>
            </a: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обсуждаем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#OTUS ML Advanced-2024-06 </a:t>
            </a:r>
            <a:r>
              <a:rPr lang="ru-RU" sz="15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/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/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/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/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/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 курса</a:t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46088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Time-series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3" y="2093043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Извлечение признаков. </a:t>
            </a:r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Fourier </a:t>
            </a:r>
            <a:r>
              <a:rPr lang="ru-RU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и </a:t>
            </a:r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Wavelet transformation, </a:t>
            </a:r>
            <a:br>
              <a:rPr lang="ru-RU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</a:br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Automatic Feature generation - </a:t>
            </a:r>
            <a:r>
              <a:rPr lang="en-US" sz="1200" err="1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tsfresh</a:t>
            </a:r>
            <a:endParaRPr sz="120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3" y="2623064"/>
            <a:ext cx="5355965" cy="39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Unsupervised </a:t>
            </a:r>
            <a:r>
              <a:rPr lang="ru-RU" sz="120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подходы: Кластеризация временных рядов</a:t>
            </a:r>
            <a:endParaRPr lang="en-US" sz="120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3" y="3153085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200">
                <a:solidFill>
                  <a:srgbClr val="1F1F1F"/>
                </a:solidFill>
                <a:latin typeface="Google Sans"/>
                <a:sym typeface="Roboto"/>
              </a:rPr>
              <a:t>Unsupervised </a:t>
            </a:r>
            <a:r>
              <a:rPr lang="ru-RU" sz="1200">
                <a:solidFill>
                  <a:srgbClr val="1F1F1F"/>
                </a:solidFill>
                <a:latin typeface="Google Sans"/>
                <a:sym typeface="Roboto"/>
              </a:rPr>
              <a:t>подходы: Сегментация временных рядов</a:t>
            </a:r>
            <a:endParaRPr sz="12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13" y="3683106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>
                <a:solidFill>
                  <a:srgbClr val="1F1F1F"/>
                </a:solidFill>
                <a:latin typeface="Google Sans"/>
                <a:sym typeface="Roboto"/>
              </a:rPr>
              <a:t>Прогнозирование временных рядов</a:t>
            </a:r>
            <a:endParaRPr sz="120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713086" y="1777416"/>
            <a:ext cx="607324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stCxn id="271" idx="2"/>
            <a:endCxn id="13" idx="1"/>
          </p:cNvCxnSpPr>
          <p:nvPr/>
        </p:nvCxnSpPr>
        <p:spPr>
          <a:xfrm rot="16200000" flipH="1">
            <a:off x="1448076" y="2042426"/>
            <a:ext cx="1137345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stCxn id="271" idx="2"/>
            <a:endCxn id="15" idx="1"/>
          </p:cNvCxnSpPr>
          <p:nvPr/>
        </p:nvCxnSpPr>
        <p:spPr>
          <a:xfrm rot="16200000" flipH="1">
            <a:off x="1183065" y="2307437"/>
            <a:ext cx="1667366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stCxn id="271" idx="2"/>
            <a:endCxn id="16" idx="1"/>
          </p:cNvCxnSpPr>
          <p:nvPr/>
        </p:nvCxnSpPr>
        <p:spPr>
          <a:xfrm rot="16200000" flipH="1">
            <a:off x="918055" y="2572447"/>
            <a:ext cx="2197387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3554"/>
              </p:ext>
            </p:extLst>
          </p:nvPr>
        </p:nvGraphicFramePr>
        <p:xfrm>
          <a:off x="5097951" y="549114"/>
          <a:ext cx="2484727" cy="304800"/>
        </p:xfrm>
        <a:graphic>
          <a:graphicData uri="http://schemas.openxmlformats.org/drawingml/2006/table">
            <a:tbl>
              <a:tblPr firstRow="1" bandRow="1"/>
              <a:tblGrid>
                <a:gridCol w="35496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5496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2427" b="12427"/>
          <a:stretch/>
        </p:blipFill>
        <p:spPr>
          <a:xfrm>
            <a:off x="687656" y="367113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7656" y="207364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1985" b="11985"/>
          <a:stretch/>
        </p:blipFill>
        <p:spPr>
          <a:xfrm>
            <a:off x="687656" y="2605953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4"/>
          <a:srcRect t="10047" b="10047"/>
          <a:stretch/>
        </p:blipFill>
        <p:spPr>
          <a:xfrm>
            <a:off x="687656" y="313826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21177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27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5006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4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177798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7152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31" name="Google Shape;530;p82">
            <a:extLst>
              <a:ext uri="{FF2B5EF4-FFF2-40B4-BE49-F238E27FC236}">
                <a16:creationId xmlns:a16="http://schemas.microsoft.com/office/drawing/2014/main" id="{6A3C3A01-8FA9-5044-B844-67B828B9AE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75215" y="3194584"/>
            <a:ext cx="324002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543060-81DC-D14A-972C-E308D4DE77DE}"/>
              </a:ext>
            </a:extLst>
          </p:cNvPr>
          <p:cNvSpPr txBox="1"/>
          <p:nvPr/>
        </p:nvSpPr>
        <p:spPr>
          <a:xfrm rot="20748746">
            <a:off x="7534369" y="313849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latin typeface="AkayaTelivigala" pitchFamily="2" charset="77"/>
                <a:cs typeface="Apple Chancery" panose="03020702040506060504" pitchFamily="66" charset="-79"/>
              </a:rPr>
              <a:t>HomeTask</a:t>
            </a:r>
            <a:endParaRPr lang="en-US"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6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Игорь</a:t>
            </a:r>
            <a:br>
              <a:rPr lang="ru-RU"/>
            </a:br>
            <a:r>
              <a:rPr lang="ru-RU"/>
              <a:t>Стурейко</a:t>
            </a:r>
            <a:endParaRPr lang="en-US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E76A625E-3AAF-0449-8CB1-BF347E75A486}"/>
              </a:ext>
            </a:extLst>
          </p:cNvPr>
          <p:cNvPicPr preferRelativeResize="0"/>
          <p:nvPr/>
        </p:nvPicPr>
        <p:blipFill>
          <a:blip r:embed="rId3"/>
          <a:srcRect t="11985" b="11985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F20C2D-DB3B-4542-AC72-5ED1297EB6DD}"/>
              </a:ext>
            </a:extLst>
          </p:cNvPr>
          <p:cNvSpPr txBox="1"/>
          <p:nvPr/>
        </p:nvSpPr>
        <p:spPr>
          <a:xfrm>
            <a:off x="6387504" y="1121794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Алексей</a:t>
            </a:r>
            <a:br>
              <a:rPr lang="ru-RU" dirty="0"/>
            </a:br>
            <a:r>
              <a:rPr lang="ru-RU" dirty="0"/>
              <a:t>Кисляков</a:t>
            </a:r>
            <a:endParaRPr lang="en-US" dirty="0"/>
          </a:p>
        </p:txBody>
      </p:sp>
      <p:sp>
        <p:nvSpPr>
          <p:cNvPr id="28" name="Google Shape;271;p44">
            <a:extLst>
              <a:ext uri="{FF2B5EF4-FFF2-40B4-BE49-F238E27FC236}">
                <a16:creationId xmlns:a16="http://schemas.microsoft.com/office/drawing/2014/main" id="{ECDF0280-E496-6D4D-AF1C-FB50B751D698}"/>
              </a:ext>
            </a:extLst>
          </p:cNvPr>
          <p:cNvSpPr/>
          <p:nvPr/>
        </p:nvSpPr>
        <p:spPr>
          <a:xfrm>
            <a:off x="2226713" y="4210750"/>
            <a:ext cx="5355965" cy="396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200" dirty="0">
                <a:solidFill>
                  <a:srgbClr val="1F1F1F"/>
                </a:solidFill>
                <a:latin typeface="Google Sans"/>
                <a:sym typeface="Roboto"/>
              </a:rPr>
              <a:t>Поиск аномалий во временных рядах</a:t>
            </a:r>
            <a:endParaRPr sz="12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0ECDA25-C24E-FD41-B7FB-AE6B8A37F1F7}"/>
              </a:ext>
            </a:extLst>
          </p:cNvPr>
          <p:cNvCxnSpPr>
            <a:cxnSpLocks/>
            <a:stCxn id="271" idx="2"/>
            <a:endCxn id="28" idx="1"/>
          </p:cNvCxnSpPr>
          <p:nvPr/>
        </p:nvCxnSpPr>
        <p:spPr>
          <a:xfrm rot="16200000" flipH="1">
            <a:off x="654233" y="2836269"/>
            <a:ext cx="2725031" cy="419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oogle Shape;225;p40">
            <a:extLst>
              <a:ext uri="{FF2B5EF4-FFF2-40B4-BE49-F238E27FC236}">
                <a16:creationId xmlns:a16="http://schemas.microsoft.com/office/drawing/2014/main" id="{0CEDCD3E-7494-5B40-B5B1-D095DEE458C6}"/>
              </a:ext>
            </a:extLst>
          </p:cNvPr>
          <p:cNvPicPr preferRelativeResize="0"/>
          <p:nvPr/>
        </p:nvPicPr>
        <p:blipFill>
          <a:blip r:embed="rId3"/>
          <a:srcRect t="12427" b="12427"/>
          <a:stretch/>
        </p:blipFill>
        <p:spPr>
          <a:xfrm>
            <a:off x="687656" y="4205608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475B000-7C35-704E-A1C7-CF1906DDDE51}"/>
              </a:ext>
            </a:extLst>
          </p:cNvPr>
          <p:cNvSpPr txBox="1"/>
          <p:nvPr/>
        </p:nvSpPr>
        <p:spPr>
          <a:xfrm>
            <a:off x="1149572" y="424972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6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07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 -</a:t>
            </a:r>
          </a:p>
        </p:txBody>
      </p:sp>
      <p:pic>
        <p:nvPicPr>
          <p:cNvPr id="40" name="Google Shape;225;p40">
            <a:extLst>
              <a:ext uri="{FF2B5EF4-FFF2-40B4-BE49-F238E27FC236}">
                <a16:creationId xmlns:a16="http://schemas.microsoft.com/office/drawing/2014/main" id="{FA3BBB9E-193E-1C41-9197-3D36D66B8B1D}"/>
              </a:ext>
            </a:extLst>
          </p:cNvPr>
          <p:cNvPicPr preferRelativeResize="0"/>
          <p:nvPr/>
        </p:nvPicPr>
        <p:blipFill>
          <a:blip r:embed="rId7"/>
          <a:srcRect l="6697" r="6697"/>
          <a:stretch/>
        </p:blipFill>
        <p:spPr>
          <a:xfrm>
            <a:off x="617501" y="1225585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Маршрут </a:t>
            </a:r>
            <a:r>
              <a:rPr lang="ru-RU" err="1"/>
              <a:t>вебинара</a:t>
            </a:r>
            <a:endParaRPr/>
          </a:p>
        </p:txBody>
      </p:sp>
      <p:sp>
        <p:nvSpPr>
          <p:cNvPr id="241" name="Google Shape;241;p37"/>
          <p:cNvSpPr/>
          <p:nvPr/>
        </p:nvSpPr>
        <p:spPr>
          <a:xfrm>
            <a:off x="786525" y="138630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Мотивация</a:t>
            </a: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786525" y="192481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SAX-PAA</a:t>
            </a:r>
            <a:endParaRPr lang="ru-RU"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786525" y="246332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>
              <a:buSzPts val="1600"/>
            </a:pPr>
            <a:r>
              <a:rPr lang="en-US" sz="1400" b="0" i="0" u="none" strike="noStrike" cap="none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Bottom-Up</a:t>
            </a:r>
            <a:endParaRPr lang="ru-RU" sz="1400" b="0" i="0" u="none" strike="noStrike" cap="none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786525" y="30018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PELT</a:t>
            </a:r>
            <a:endParaRPr sz="1400" b="0" i="0" u="none" strike="noStrike" cap="none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786525" y="354033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786525" y="407884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7" name="Google Shape;247;p37"/>
          <p:cNvCxnSpPr>
            <a:stCxn id="241" idx="1"/>
            <a:endCxn id="242" idx="1"/>
          </p:cNvCxnSpPr>
          <p:nvPr/>
        </p:nvCxnSpPr>
        <p:spPr>
          <a:xfrm rot="10800000" flipV="1">
            <a:off x="786525" y="1574401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8" name="Google Shape;248;p37"/>
          <p:cNvCxnSpPr>
            <a:stCxn id="242" idx="1"/>
            <a:endCxn id="243" idx="1"/>
          </p:cNvCxnSpPr>
          <p:nvPr/>
        </p:nvCxnSpPr>
        <p:spPr>
          <a:xfrm rot="10800000" flipV="1">
            <a:off x="786525" y="2112910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9" name="Google Shape;249;p37"/>
          <p:cNvCxnSpPr>
            <a:stCxn id="243" idx="1"/>
            <a:endCxn id="244" idx="1"/>
          </p:cNvCxnSpPr>
          <p:nvPr/>
        </p:nvCxnSpPr>
        <p:spPr>
          <a:xfrm rot="10800000" flipV="1">
            <a:off x="786525" y="2651419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0" name="Google Shape;250;p37"/>
          <p:cNvCxnSpPr>
            <a:stCxn id="244" idx="1"/>
            <a:endCxn id="245" idx="1"/>
          </p:cNvCxnSpPr>
          <p:nvPr/>
        </p:nvCxnSpPr>
        <p:spPr>
          <a:xfrm rot="10800000" flipV="1">
            <a:off x="786525" y="3189928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1" name="Google Shape;251;p37"/>
          <p:cNvCxnSpPr>
            <a:stCxn id="245" idx="1"/>
            <a:endCxn id="246" idx="1"/>
          </p:cNvCxnSpPr>
          <p:nvPr/>
        </p:nvCxnSpPr>
        <p:spPr>
          <a:xfrm rot="10800000" flipV="1">
            <a:off x="786525" y="3728437"/>
            <a:ext cx="12700" cy="5385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5437F8-2AEA-9143-9291-00D018937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00" y="1198203"/>
            <a:ext cx="4568631" cy="34264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К концу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457025"/>
              </p:ext>
            </p:extLst>
          </p:nvPr>
        </p:nvGraphicFramePr>
        <p:xfrm>
          <a:off x="846750" y="1649963"/>
          <a:ext cx="7239000" cy="10366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ym typeface="Roboto"/>
                        </a:rPr>
                        <a:t>Понять задачу сегментации временного ряда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ym typeface="Roboto"/>
                        </a:rPr>
                        <a:t>Узнаете основные алгоритмы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ym typeface="Roboto"/>
                        </a:rPr>
                        <a:t>Научитесь применять их для выделения из временного ряда характерных частей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51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1394594662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временными рядами и извлекать из них признаки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Строить модели прогнозирования временных рядов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754</Words>
  <Application>Microsoft Macintosh PowerPoint</Application>
  <PresentationFormat>On-screen Show (16:9)</PresentationFormat>
  <Paragraphs>155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Courier New</vt:lpstr>
      <vt:lpstr>Apple Chancery</vt:lpstr>
      <vt:lpstr>AkayaTelivigala</vt:lpstr>
      <vt:lpstr>Google Sans</vt:lpstr>
      <vt:lpstr>Helvetica Neue</vt:lpstr>
      <vt:lpstr>Cambria Math</vt:lpstr>
      <vt:lpstr>Bradley Hand</vt:lpstr>
      <vt:lpstr>Roboto</vt:lpstr>
      <vt:lpstr>Arial</vt:lpstr>
      <vt:lpstr>Светлая тема</vt:lpstr>
      <vt:lpstr>Светлая тема</vt:lpstr>
      <vt:lpstr>ML Advanced Time series segmentation</vt:lpstr>
      <vt:lpstr>Проверить, идет ли запись</vt:lpstr>
      <vt:lpstr>ML Advanced Time series segmentation</vt:lpstr>
      <vt:lpstr>Правила вебинара</vt:lpstr>
      <vt:lpstr>Карта курса</vt:lpstr>
      <vt:lpstr>Программа курса</vt:lpstr>
      <vt:lpstr>Маршрут вебинара</vt:lpstr>
      <vt:lpstr>Цели вебинара</vt:lpstr>
      <vt:lpstr>Смысл</vt:lpstr>
      <vt:lpstr>Мотивация</vt:lpstr>
      <vt:lpstr>Location shift</vt:lpstr>
      <vt:lpstr>Location shift</vt:lpstr>
      <vt:lpstr>Scale shift</vt:lpstr>
      <vt:lpstr>Scale shift</vt:lpstr>
      <vt:lpstr>Seasonal shift</vt:lpstr>
      <vt:lpstr>Seasonal shift</vt:lpstr>
      <vt:lpstr>Real data</vt:lpstr>
      <vt:lpstr>Real data</vt:lpstr>
      <vt:lpstr>Алгоритмы</vt:lpstr>
      <vt:lpstr>Symbolic Aggregate Approximation &amp; Piecewise Aggregate Approximation  (SAX-PAA) </vt:lpstr>
      <vt:lpstr>Bottom-Up</vt:lpstr>
      <vt:lpstr>Pruned Exact Linear Time (PELT) Test in Multiple Changepoint Detection </vt:lpstr>
      <vt:lpstr>Вопросы?</vt:lpstr>
      <vt:lpstr>Практика</vt:lpstr>
      <vt:lpstr>Список литературы</vt:lpstr>
      <vt:lpstr>Рефлексия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Kubernetes, контейнерная оркестрация</dc:title>
  <cp:lastModifiedBy>Стурейко Игорь Олегович</cp:lastModifiedBy>
  <cp:revision>50</cp:revision>
  <dcterms:modified xsi:type="dcterms:W3CDTF">2024-07-09T13:38:48Z</dcterms:modified>
</cp:coreProperties>
</file>